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1"/>
  </p:sldMasterIdLst>
  <p:notesMasterIdLst>
    <p:notesMasterId r:id="rId28"/>
  </p:notesMasterIdLst>
  <p:sldIdLst>
    <p:sldId id="256" r:id="rId2"/>
    <p:sldId id="277" r:id="rId3"/>
    <p:sldId id="281" r:id="rId4"/>
    <p:sldId id="278" r:id="rId5"/>
    <p:sldId id="293" r:id="rId6"/>
    <p:sldId id="257" r:id="rId7"/>
    <p:sldId id="291" r:id="rId8"/>
    <p:sldId id="292" r:id="rId9"/>
    <p:sldId id="301" r:id="rId10"/>
    <p:sldId id="302" r:id="rId11"/>
    <p:sldId id="303" r:id="rId12"/>
    <p:sldId id="304" r:id="rId13"/>
    <p:sldId id="305" r:id="rId14"/>
    <p:sldId id="295" r:id="rId15"/>
    <p:sldId id="296" r:id="rId16"/>
    <p:sldId id="297" r:id="rId17"/>
    <p:sldId id="268" r:id="rId18"/>
    <p:sldId id="269" r:id="rId19"/>
    <p:sldId id="270" r:id="rId20"/>
    <p:sldId id="272" r:id="rId21"/>
    <p:sldId id="299" r:id="rId22"/>
    <p:sldId id="282" r:id="rId23"/>
    <p:sldId id="285" r:id="rId24"/>
    <p:sldId id="286" r:id="rId25"/>
    <p:sldId id="287" r:id="rId26"/>
    <p:sldId id="307" r:id="rId27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3" autoAdjust="0"/>
  </p:normalViewPr>
  <p:slideViewPr>
    <p:cSldViewPr snapToGrid="0">
      <p:cViewPr>
        <p:scale>
          <a:sx n="70" d="100"/>
          <a:sy n="70" d="100"/>
        </p:scale>
        <p:origin x="-63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A5DED-46C3-4E0F-83A2-CE84B0F90979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4794-91BA-4D02-AB07-F56AA7113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6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4794-91BA-4D02-AB07-F56AA71136F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9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03C30AD-4987-4561-B7E3-9A3B8DF2982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964087-14AF-4863-B6B6-9C42767DF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970" y="-391885"/>
            <a:ext cx="10101943" cy="686643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Центр непрерывного аграрного 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образования</a:t>
            </a:r>
            <a:b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ГАПОУ ТО    «Агротехнологический колледж»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Внедрение дуальной модели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обучения в рамках Центра Непрерывного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грарного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8" y="3107319"/>
            <a:ext cx="2024417" cy="31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91319"/>
            <a:ext cx="10398704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5464" y="5668190"/>
            <a:ext cx="8906495" cy="359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ИП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Буровцева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5466" y="5247674"/>
            <a:ext cx="8906495" cy="3450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«Дружба-Нива»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с.Зиново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5464" y="4806998"/>
            <a:ext cx="8906495" cy="3548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ЗапСибХлеб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-Исеть»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5464" y="4332249"/>
            <a:ext cx="8906495" cy="4026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«Молочная ферма»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с.Хохлово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5462" y="3895719"/>
            <a:ext cx="8906495" cy="3666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Кукушкинское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5466" y="3455980"/>
            <a:ext cx="8906495" cy="3701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Заводоуковский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элеватор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65466" y="3028985"/>
            <a:ext cx="8906495" cy="3463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«Садовод»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5466" y="2569010"/>
            <a:ext cx="8906495" cy="3548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ПурагроУк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г.Заводоуковск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5461" y="2042882"/>
            <a:ext cx="8906495" cy="350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«Маслозавод»,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г.Заводоуковск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65466" y="1665236"/>
            <a:ext cx="8906495" cy="373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Агрофирма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65466" y="1163203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ООО»Юнигрэйн»  г. Ялуторовск</a:t>
            </a:r>
          </a:p>
        </p:txBody>
      </p:sp>
    </p:spTree>
    <p:extLst>
      <p:ext uri="{BB962C8B-B14F-4D97-AF65-F5344CB8AC3E}">
        <p14:creationId xmlns:p14="http://schemas.microsoft.com/office/powerpoint/2010/main" val="7330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06482" y="5612416"/>
            <a:ext cx="8906495" cy="2852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"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Палецкая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Юргинский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Палецкая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6885" y="4143437"/>
            <a:ext cx="8906495" cy="4831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Ритза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Заводоуковск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6483" y="5219640"/>
            <a:ext cx="8906495" cy="3064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«Рассвет», Заводоуковский городской округ, с. Сосновка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483" y="2852382"/>
            <a:ext cx="8906495" cy="532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Емуртлинское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6483" y="4791284"/>
            <a:ext cx="8906495" cy="342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Падунское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с. Падун, Заводоуковский городской округ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33361" y="3601939"/>
            <a:ext cx="8906495" cy="3834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«Возрождение» Заводоуковский район  с. Новая Заимка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6885" y="2385091"/>
            <a:ext cx="8906495" cy="3444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«Зенит»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6885" y="1690323"/>
            <a:ext cx="8906495" cy="5342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«Приозёрное»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0875" y="859809"/>
            <a:ext cx="8906495" cy="682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Голышмановский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комбинат хлебопродуктов»</a:t>
            </a:r>
          </a:p>
        </p:txBody>
      </p:sp>
    </p:spTree>
    <p:extLst>
      <p:ext uri="{BB962C8B-B14F-4D97-AF65-F5344CB8AC3E}">
        <p14:creationId xmlns:p14="http://schemas.microsoft.com/office/powerpoint/2010/main" val="2593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44251" y="2893200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«Ясень-Агро»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4251" y="2504522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СХПСК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Желнинский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251" y="2115658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СПСК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Транссервисмолоко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4251" y="1732843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«РИФ АГРО»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4251" y="1343979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«Ленни»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Уватский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4251" y="949330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 «Сибирь»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Вагайский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4251" y="3282064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«Агрофирма «Междуречье»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4251" y="3672728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«Агрокомплекс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Викуловский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4251" y="4086505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«Маяк» с.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Знаменщиково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4251" y="4497953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«Русское поле»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44251" y="4909401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«Чайка»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Ялуторовский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44251" y="5292012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КФХ «Печорин Яков Николаевич»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Армизонский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44251" y="5696982"/>
            <a:ext cx="8906495" cy="320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«Животновод»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5725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0740" y="685800"/>
            <a:ext cx="5833660" cy="38862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</a:rPr>
              <a:t>Календарные графики практико-ориентированного обучения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0" name="Picture 2" descr="D:\Картинки электрика\Картинки про работу и учебу\Ferm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2" y="1146410"/>
            <a:ext cx="3507474" cy="36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5370286"/>
            <a:ext cx="9042400" cy="8019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35.02.08 «Электрификация и автоматизация сельского </a:t>
            </a:r>
            <a:r>
              <a:rPr lang="ru-RU" sz="20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хозяйства, срок обучения -2 года,10 месяцев</a:t>
            </a:r>
            <a:endParaRPr lang="ru-RU" sz="60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08" y="772886"/>
            <a:ext cx="780222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5428342"/>
            <a:ext cx="9042400" cy="743857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35.01.13  </a:t>
            </a:r>
            <a: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«Тракторист - машинист сельскохозяйственного производства» </a:t>
            </a:r>
            <a:b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срок обучения 2 года 10 </a:t>
            </a: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месяцев,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77677"/>
              </p:ext>
            </p:extLst>
          </p:nvPr>
        </p:nvGraphicFramePr>
        <p:xfrm>
          <a:off x="1766434" y="822777"/>
          <a:ext cx="7483475" cy="264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7483957" imgH="1638415" progId="Excel.Sheet.8">
                  <p:embed/>
                </p:oleObj>
              </mc:Choice>
              <mc:Fallback>
                <p:oleObj name="Worksheet" r:id="rId3" imgW="7483957" imgH="163841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434" y="822777"/>
                        <a:ext cx="7483475" cy="2646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98283"/>
              </p:ext>
            </p:extLst>
          </p:nvPr>
        </p:nvGraphicFramePr>
        <p:xfrm>
          <a:off x="1901371" y="3545115"/>
          <a:ext cx="812346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5" imgW="7032732" imgH="1276243" progId="Excel.Sheet.8">
                  <p:embed/>
                </p:oleObj>
              </mc:Choice>
              <mc:Fallback>
                <p:oleObj name="Worksheet" r:id="rId5" imgW="7032732" imgH="127624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371" y="3545115"/>
                        <a:ext cx="8123465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5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1583140"/>
            <a:ext cx="10044752" cy="4466230"/>
          </a:xfrm>
        </p:spPr>
        <p:txBody>
          <a:bodyPr>
            <a:normAutofit fontScale="90000"/>
          </a:bodyPr>
          <a:lstStyle/>
          <a:p>
            <a:pPr marL="273050" lvl="0" indent="-163513">
              <a:spcBef>
                <a:spcPts val="400"/>
              </a:spcBef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-Распределение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вариативной части программы осуществляется  в соответствии с потребностями и запросами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работодателей</a:t>
            </a:r>
            <a:r>
              <a:rPr lang="ru-RU" sz="2400" dirty="0" smtClean="0">
                <a:solidFill>
                  <a:srgbClr val="7030A0"/>
                </a:solidFill>
                <a:latin typeface="Lucida Sans Unicode"/>
                <a:ea typeface="+mn-ea"/>
                <a:cs typeface="+mn-cs"/>
              </a:rPr>
              <a:t>;</a:t>
            </a:r>
            <a:br>
              <a:rPr lang="ru-RU" sz="2400" dirty="0" smtClean="0">
                <a:solidFill>
                  <a:srgbClr val="7030A0"/>
                </a:solidFill>
                <a:latin typeface="Lucida Sans Unicode"/>
                <a:ea typeface="+mn-ea"/>
                <a:cs typeface="+mn-cs"/>
              </a:rPr>
            </a:br>
            <a:r>
              <a:rPr lang="ru-RU" sz="2400" dirty="0">
                <a:solidFill>
                  <a:srgbClr val="7030A0"/>
                </a:solidFill>
                <a:latin typeface="Lucida Sans Unicode"/>
                <a:ea typeface="+mn-ea"/>
                <a:cs typeface="+mn-cs"/>
              </a:rPr>
              <a:t>-</a:t>
            </a:r>
            <a:r>
              <a:rPr lang="ru-RU" sz="2400" dirty="0" smtClean="0">
                <a:solidFill>
                  <a:srgbClr val="7030A0"/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Фонд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учебного времени распределен в соотношении: 30%  образовательного процесса осуществляется в профессиональной  образовательной организации, 70%  - на базовом предприятии;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-Промежуточная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итоговая аттестации предусматривают участие ведущих специалистов предприятий в составе аттестационных комиссий и использование производственных площадок БП;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-Предусмотрен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индивидуальный учебный план и индивидуальный учебный график по согласованию с хозяйством. 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Lucida Sans Unicode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685800"/>
            <a:ext cx="10058400" cy="65168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Элементы дуальной </a:t>
            </a:r>
            <a:r>
              <a:rPr lang="ru-RU" sz="3600" dirty="0" smtClean="0">
                <a:solidFill>
                  <a:srgbClr val="FF0000"/>
                </a:solidFill>
              </a:rPr>
              <a:t>системы в образовательных программах: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98707" cy="9979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Дополнительные требования к профессиональным компетенциям по запросам работодателей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28650"/>
              </p:ext>
            </p:extLst>
          </p:nvPr>
        </p:nvGraphicFramePr>
        <p:xfrm>
          <a:off x="1061885" y="1775346"/>
          <a:ext cx="9940412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06059"/>
                <a:gridCol w="5621017"/>
                <a:gridCol w="2313336"/>
              </a:tblGrid>
              <a:tr h="18197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Предприятия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Дополнительные требования работодателей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к специалистам (выпускникам) по специальности «Электрификация и автоматизация сельского хозяйства», «Механизация с/х»: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Планируемый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профессиональ-ный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модуль для корректировки учебного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плана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к специальности 35.02.08)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13736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ЗАО «Приозерное»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Знать:</a:t>
                      </a:r>
                      <a:r>
                        <a:rPr lang="ru-RU" sz="2000" u="none" baseline="0" dirty="0" smtClean="0"/>
                        <a:t> </a:t>
                      </a:r>
                      <a:r>
                        <a:rPr lang="ru-RU" sz="2000" u="none" dirty="0" smtClean="0"/>
                        <a:t>Инженерную</a:t>
                      </a:r>
                      <a:r>
                        <a:rPr lang="ru-RU" sz="2000" u="none" baseline="0" dirty="0" smtClean="0"/>
                        <a:t> инфраструктуру с/х предприятия</a:t>
                      </a:r>
                    </a:p>
                    <a:p>
                      <a:r>
                        <a:rPr lang="ru-RU" sz="2000" u="sng" baseline="0" dirty="0" smtClean="0"/>
                        <a:t>Уметь:</a:t>
                      </a:r>
                      <a:r>
                        <a:rPr lang="ru-RU" sz="2000" u="none" baseline="0" dirty="0" smtClean="0"/>
                        <a:t> Обслуживать оборудование комплексной инфраструктуры с/х предприятия</a:t>
                      </a:r>
                      <a:endParaRPr lang="ru-RU" sz="2000" u="sng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ПМ.03</a:t>
                      </a:r>
                    </a:p>
                    <a:p>
                      <a:r>
                        <a:rPr lang="ru-RU" sz="2000" dirty="0" smtClean="0"/>
                        <a:t>ПМ.05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13736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ООО «</a:t>
                      </a:r>
                      <a:r>
                        <a:rPr lang="ru-RU" sz="2000" dirty="0" err="1" smtClean="0"/>
                        <a:t>Юнигрэйн</a:t>
                      </a:r>
                      <a:r>
                        <a:rPr lang="ru-RU" sz="2000" dirty="0" smtClean="0"/>
                        <a:t>»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Знать:</a:t>
                      </a:r>
                      <a:r>
                        <a:rPr lang="ru-RU" sz="2000" u="none" baseline="0" dirty="0" smtClean="0"/>
                        <a:t> Нормы и э</a:t>
                      </a:r>
                      <a:r>
                        <a:rPr lang="ru-RU" sz="2000" u="none" dirty="0" smtClean="0"/>
                        <a:t>тику социально-делового общения</a:t>
                      </a:r>
                      <a:endParaRPr lang="ru-RU" sz="2000" u="none" baseline="0" dirty="0" smtClean="0"/>
                    </a:p>
                    <a:p>
                      <a:r>
                        <a:rPr lang="ru-RU" sz="2000" u="sng" baseline="0" dirty="0" smtClean="0"/>
                        <a:t>Уметь:</a:t>
                      </a:r>
                      <a:r>
                        <a:rPr lang="ru-RU" sz="2000" u="none" baseline="0" dirty="0" smtClean="0"/>
                        <a:t> строить взаимоотношение в трудовом коллективе</a:t>
                      </a:r>
                      <a:endParaRPr lang="ru-RU" sz="2000" u="sng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ПМ.04</a:t>
                      </a:r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88933"/>
              </p:ext>
            </p:extLst>
          </p:nvPr>
        </p:nvGraphicFramePr>
        <p:xfrm>
          <a:off x="748145" y="973395"/>
          <a:ext cx="10372139" cy="511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87"/>
                <a:gridCol w="6766647"/>
                <a:gridCol w="1499205"/>
              </a:tblGrid>
              <a:tr h="151702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Эвика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-Агро»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sng" dirty="0" smtClean="0">
                          <a:solidFill>
                            <a:schemeClr val="tx1"/>
                          </a:solidFill>
                        </a:rPr>
                        <a:t>Знать: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</a:rPr>
                        <a:t>Современное механизированное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доильное оборудование (доильный зал типа «Карусель»)</a:t>
                      </a:r>
                    </a:p>
                    <a:p>
                      <a:r>
                        <a:rPr lang="ru-RU" sz="2000" b="0" u="sng" baseline="0" dirty="0" smtClean="0">
                          <a:solidFill>
                            <a:schemeClr val="tx1"/>
                          </a:solidFill>
                        </a:rPr>
                        <a:t>Уметь: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Обслуживать электрооборудование данных электроустановок и выполнять слесарные работы механизированных узлов ферм КРС</a:t>
                      </a:r>
                      <a:endParaRPr lang="ru-RU" sz="20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ПМ.01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3257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ОАО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</a:rPr>
                        <a:t>ПурагроУк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Знать:</a:t>
                      </a:r>
                      <a:r>
                        <a:rPr lang="ru-RU" sz="2000" u="none" baseline="0" dirty="0" smtClean="0"/>
                        <a:t> </a:t>
                      </a:r>
                      <a:r>
                        <a:rPr lang="ru-RU" sz="2000" u="none" dirty="0" smtClean="0"/>
                        <a:t>Технологию программирования автоматических систем управления и настроек </a:t>
                      </a:r>
                      <a:r>
                        <a:rPr lang="ru-RU" sz="2000" u="none" dirty="0" err="1" smtClean="0"/>
                        <a:t>КИПиА</a:t>
                      </a:r>
                      <a:endParaRPr lang="ru-RU" sz="2000" u="none" baseline="0" dirty="0" smtClean="0"/>
                    </a:p>
                    <a:p>
                      <a:r>
                        <a:rPr lang="ru-RU" sz="2000" u="sng" baseline="0" dirty="0" smtClean="0"/>
                        <a:t>Уметь:</a:t>
                      </a:r>
                      <a:r>
                        <a:rPr lang="ru-RU" sz="2000" u="none" baseline="0" dirty="0" smtClean="0"/>
                        <a:t> Читать электрические схемы современного электрооборудования перерабатывающих предприятий</a:t>
                      </a:r>
                      <a:endParaRPr lang="ru-RU" sz="2000" u="sng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ПМ.05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8588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СПК «Садовод»</a:t>
                      </a: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dirty="0" smtClean="0"/>
                        <a:t>Знать:</a:t>
                      </a:r>
                      <a:r>
                        <a:rPr lang="ru-RU" sz="2000" u="none" baseline="0" dirty="0" smtClean="0"/>
                        <a:t> </a:t>
                      </a:r>
                      <a:r>
                        <a:rPr lang="ru-RU" sz="2000" u="none" dirty="0" smtClean="0"/>
                        <a:t>Устройство современных зерносушильных комплексов отечественного производства</a:t>
                      </a:r>
                      <a:endParaRPr lang="ru-RU" sz="2000" u="none" baseline="0" dirty="0" smtClean="0"/>
                    </a:p>
                    <a:p>
                      <a:r>
                        <a:rPr lang="ru-RU" sz="2000" u="sng" baseline="0" dirty="0" smtClean="0"/>
                        <a:t>Уметь:</a:t>
                      </a:r>
                      <a:r>
                        <a:rPr lang="ru-RU" sz="2000" u="none" baseline="0" dirty="0" smtClean="0"/>
                        <a:t> Производить техническое обслуживание данного оборудования</a:t>
                      </a:r>
                    </a:p>
                    <a:p>
                      <a:endParaRPr lang="ru-RU" sz="2000" u="none" baseline="0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smtClean="0">
                          <a:solidFill>
                            <a:schemeClr val="tx1"/>
                          </a:solidFill>
                        </a:rPr>
                        <a:t>ПМ.01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b="0" smtClean="0">
                          <a:solidFill>
                            <a:schemeClr val="tx1"/>
                          </a:solidFill>
                        </a:rPr>
                        <a:t>ПМ.03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3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622857"/>
              </p:ext>
            </p:extLst>
          </p:nvPr>
        </p:nvGraphicFramePr>
        <p:xfrm>
          <a:off x="677867" y="1068784"/>
          <a:ext cx="7566247" cy="488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21"/>
                <a:gridCol w="4524124"/>
                <a:gridCol w="931602"/>
              </a:tblGrid>
              <a:tr h="22624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АО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</a:rPr>
                        <a:t>Тюменьэнерго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» </a:t>
                      </a: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</a:rPr>
                        <a:t>Ялуторовский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РЭС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sng" baseline="0" dirty="0" smtClean="0">
                          <a:solidFill>
                            <a:schemeClr val="tx1"/>
                          </a:solidFill>
                        </a:rPr>
                        <a:t>Знать: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виды электрооборудования отечественного производства по программе </a:t>
                      </a:r>
                      <a:r>
                        <a:rPr lang="ru-RU" sz="2000" b="0" u="none" baseline="0" dirty="0" err="1" smtClean="0">
                          <a:solidFill>
                            <a:schemeClr val="tx1"/>
                          </a:solidFill>
                        </a:rPr>
                        <a:t>импортозамещения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2000" b="0" u="sng" baseline="0" dirty="0" smtClean="0">
                          <a:solidFill>
                            <a:schemeClr val="tx1"/>
                          </a:solidFill>
                        </a:rPr>
                        <a:t>Уметь: 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перестраиваться на обслуживание </a:t>
                      </a:r>
                      <a:r>
                        <a:rPr lang="ru-RU" sz="2000" b="0" u="none" baseline="0" dirty="0" err="1" smtClean="0">
                          <a:solidFill>
                            <a:schemeClr val="tx1"/>
                          </a:solidFill>
                        </a:rPr>
                        <a:t>эл.установок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 отечественного производства </a:t>
                      </a:r>
                      <a:endParaRPr lang="ru-RU" sz="2000" b="1" u="none" baseline="0" dirty="0" smtClean="0">
                        <a:solidFill>
                          <a:schemeClr val="lt1"/>
                        </a:solidFill>
                      </a:endParaRPr>
                    </a:p>
                    <a:p>
                      <a:endParaRPr lang="ru-RU" sz="20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ПМ.05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6196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</a:rPr>
                        <a:t>Техноцентр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baseline="0" dirty="0" smtClean="0"/>
                        <a:t>Знать: </a:t>
                      </a:r>
                      <a:r>
                        <a:rPr lang="ru-RU" sz="2000" u="none" baseline="0" dirty="0" smtClean="0"/>
                        <a:t>Компьютерные программы по обслуживанию  сельскохозяйственной техники и оборудования</a:t>
                      </a:r>
                    </a:p>
                    <a:p>
                      <a:r>
                        <a:rPr lang="ru-RU" sz="2000" u="sng" baseline="0" dirty="0" smtClean="0"/>
                        <a:t>Уметь: </a:t>
                      </a:r>
                      <a:r>
                        <a:rPr lang="ru-RU" sz="2000" u="none" baseline="0" dirty="0" smtClean="0"/>
                        <a:t>Использовать  современные информационные  технологии  при настройках параметров работы и испытаниях  сельскохозяйственной техники и аппаратов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ПМ.03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1915886"/>
            <a:ext cx="3831771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825909" y="0"/>
            <a:ext cx="10309123" cy="153383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Impact"/>
                <a:ea typeface="+mj-ea"/>
                <a:cs typeface="+mj-cs"/>
              </a:rPr>
              <a:t>Направления деятельности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Impact"/>
                <a:ea typeface="+mj-ea"/>
                <a:cs typeface="+mj-cs"/>
              </a:rPr>
              <a:t>по реализации дуальной системы: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910" y="2177144"/>
            <a:ext cx="10483294" cy="11974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Координация деятельности </a:t>
            </a:r>
            <a:r>
              <a:rPr lang="ru-RU" sz="2400" dirty="0" smtClean="0">
                <a:solidFill>
                  <a:srgbClr val="C00000"/>
                </a:solidFill>
              </a:rPr>
              <a:t>Центра  </a:t>
            </a:r>
            <a:r>
              <a:rPr lang="ru-RU" sz="2400" dirty="0">
                <a:solidFill>
                  <a:srgbClr val="C00000"/>
                </a:solidFill>
              </a:rPr>
              <a:t>со специалистами АПК по вопросам подготовки кадров в </a:t>
            </a:r>
            <a:r>
              <a:rPr lang="ru-RU" sz="2400" dirty="0" smtClean="0">
                <a:solidFill>
                  <a:srgbClr val="C00000"/>
                </a:solidFill>
              </a:rPr>
              <a:t>хозяйствах аграрного  профиля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2995" y="3614058"/>
            <a:ext cx="10309123" cy="1001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Изучение инновационных технологий, применяемых  в агробизнесе  южной зоны   Тюменской области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2994" y="4831307"/>
            <a:ext cx="10309123" cy="1083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Формирование аграрных профессиональных компетенций </a:t>
            </a:r>
            <a:r>
              <a:rPr lang="ru-RU" sz="2400" dirty="0" smtClean="0">
                <a:solidFill>
                  <a:srgbClr val="C00000"/>
                </a:solidFill>
              </a:rPr>
              <a:t> для их внедрения в  </a:t>
            </a:r>
            <a:r>
              <a:rPr lang="ru-RU" sz="2400" dirty="0">
                <a:solidFill>
                  <a:srgbClr val="C00000"/>
                </a:solidFill>
              </a:rPr>
              <a:t>образовательный процесс с использованием </a:t>
            </a:r>
            <a:r>
              <a:rPr lang="ru-RU" sz="2400" dirty="0" smtClean="0">
                <a:solidFill>
                  <a:srgbClr val="C00000"/>
                </a:solidFill>
              </a:rPr>
              <a:t>  отечественного и мирового  </a:t>
            </a:r>
            <a:r>
              <a:rPr lang="ru-RU" sz="2400" dirty="0" smtClean="0">
                <a:solidFill>
                  <a:srgbClr val="C00000"/>
                </a:solidFill>
              </a:rPr>
              <a:t>опыта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27704"/>
            <a:ext cx="10074787" cy="12831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Обобщенные профессиональные компетенции по запросам  работодателей: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1930400"/>
            <a:ext cx="7924800" cy="414593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65" y="2504281"/>
            <a:ext cx="2117359" cy="2661485"/>
          </a:xfrm>
          <a:prstGeom prst="rect">
            <a:avLst/>
          </a:prstGeom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39552" y="1700808"/>
            <a:ext cx="8229600" cy="446795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слесарное обслуживание инженерных сетей сельскохозяйственных предприятий;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 эксплуатацию современного специфичного оборудования предприятий АПК в зависимости от направлений деятельности;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современные системы автоматики;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с/х  оборудовании по программе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 применять компьютерные программы в комплексном обслуживании  оборудования;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этику социально-делового общения в трудовом коллективе.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999" y="545911"/>
            <a:ext cx="10025039" cy="846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Производственные площадки: </a:t>
            </a:r>
            <a:br>
              <a:rPr lang="ru-RU" sz="3600" dirty="0" smtClean="0"/>
            </a:br>
            <a:r>
              <a:rPr lang="ru-RU" sz="3600" dirty="0" smtClean="0"/>
              <a:t>ООО «</a:t>
            </a:r>
            <a:r>
              <a:rPr lang="ru-RU" sz="3600" dirty="0" err="1" smtClean="0"/>
              <a:t>Ялуторовскагропромэнерго</a:t>
            </a:r>
            <a:r>
              <a:rPr lang="ru-RU" sz="3600" dirty="0" smtClean="0"/>
              <a:t>»,    АО «</a:t>
            </a:r>
            <a:r>
              <a:rPr lang="ru-RU" sz="3600" dirty="0" err="1" smtClean="0"/>
              <a:t>Тюменьэнерго</a:t>
            </a:r>
            <a:r>
              <a:rPr lang="ru-RU" sz="3600" dirty="0" smtClean="0"/>
              <a:t>» 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5267" y="1910686"/>
            <a:ext cx="4749420" cy="408068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73" y="1910687"/>
            <a:ext cx="4353636" cy="4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5147186"/>
            <a:ext cx="9779818" cy="1025013"/>
          </a:xfrm>
        </p:spPr>
        <p:txBody>
          <a:bodyPr/>
          <a:lstStyle/>
          <a:p>
            <a:r>
              <a:rPr lang="ru-RU" dirty="0" smtClean="0"/>
              <a:t>         ООО  «Дружба-Нива»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олледж\20150916_133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688" r="-1398"/>
          <a:stretch/>
        </p:blipFill>
        <p:spPr bwMode="auto">
          <a:xfrm>
            <a:off x="5804847" y="937307"/>
            <a:ext cx="6387153" cy="39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колледж\20150916_13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937307"/>
            <a:ext cx="4503761" cy="39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981432"/>
            <a:ext cx="9042400" cy="11907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Специалисты –наставники </a:t>
            </a:r>
            <a:endParaRPr lang="ru-RU" sz="4800" dirty="0"/>
          </a:p>
        </p:txBody>
      </p:sp>
      <p:pic>
        <p:nvPicPr>
          <p:cNvPr id="4098" name="Picture 2" descr="C:\Users\User\Desktop\колледж\20151125_120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664368"/>
            <a:ext cx="5234675" cy="40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лледж\20151125_162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86" y="664369"/>
            <a:ext cx="4885898" cy="39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10093278" cy="10235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Инновационные      технологии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122" name="Picture 2" descr="C:\Users\User\Desktop\колледж\20151126_114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6436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олледж\20151127_172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6436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Передовые хозяйства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Desktop\колледж\20151128_115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6436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колледж\20151128_1159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92" y="664369"/>
            <a:ext cx="487541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4367285"/>
            <a:ext cx="10631605" cy="15319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Изучение дуальной системы  на уровне  руководителей    хозяйств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3" descr="C:\Users\User\Desktop\колледж\20151203_155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4" y="53016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6000" y="609600"/>
            <a:ext cx="4876800" cy="4440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User\Desktop\колледж\20150904_1148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0" y="582482"/>
            <a:ext cx="48858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9164" y="609601"/>
            <a:ext cx="4776718" cy="37673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5909" y="520594"/>
            <a:ext cx="10309123" cy="8530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Внедрение дуальной системы обучения в процесс профессиональной подготовки кадров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909" y="1638909"/>
            <a:ext cx="10309123" cy="1101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Изучение базы профильных предприятий по направлениям подготовки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400" dirty="0" smtClean="0">
                <a:solidFill>
                  <a:srgbClr val="C00000"/>
                </a:solidFill>
              </a:rPr>
              <a:t>контингента обучающихся по дуальному направлению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5906" y="2740351"/>
            <a:ext cx="10309123" cy="100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400" dirty="0" smtClean="0">
                <a:solidFill>
                  <a:srgbClr val="C00000"/>
                </a:solidFill>
              </a:rPr>
              <a:t>планов </a:t>
            </a:r>
            <a:r>
              <a:rPr lang="ru-RU" sz="2400" dirty="0" smtClean="0">
                <a:solidFill>
                  <a:srgbClr val="C00000"/>
                </a:solidFill>
              </a:rPr>
              <a:t>и </a:t>
            </a:r>
            <a:r>
              <a:rPr lang="ru-RU" sz="2400" dirty="0" smtClean="0">
                <a:solidFill>
                  <a:srgbClr val="C00000"/>
                </a:solidFill>
              </a:rPr>
              <a:t>графиков </a:t>
            </a:r>
            <a:r>
              <a:rPr lang="ru-RU" sz="2400" dirty="0" smtClean="0">
                <a:solidFill>
                  <a:srgbClr val="C00000"/>
                </a:solidFill>
              </a:rPr>
              <a:t>учебного процесса по индивидуальному плану и выход на практико-ориентированные занятия, создание УМК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5909" y="3983315"/>
            <a:ext cx="10309123" cy="1044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Выявление специализированных технологий и формирование профессиональных компетенций для подготовки кадров для конкретных предприятий АПК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5905" y="5180447"/>
            <a:ext cx="10309123" cy="1044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Использование опыта применения дуальной системы в мировой практике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24110" y="0"/>
            <a:ext cx="11088915" cy="11466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ea typeface="Calibri"/>
                <a:cs typeface="Times New Roman"/>
              </a:rPr>
              <a:t>Результативность работы :</a:t>
            </a:r>
            <a:r>
              <a:rPr lang="ru-RU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7714" y="1654627"/>
            <a:ext cx="3062513" cy="272868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Проводятся консультативные  встречи  </a:t>
            </a:r>
            <a:r>
              <a:rPr lang="ru-RU" sz="1600" dirty="0"/>
              <a:t>со специалистами </a:t>
            </a:r>
            <a:r>
              <a:rPr lang="ru-RU" sz="1600" dirty="0" smtClean="0"/>
              <a:t>профильных сельскохозяйственных </a:t>
            </a:r>
            <a:r>
              <a:rPr lang="ru-RU" sz="1600" dirty="0" smtClean="0"/>
              <a:t>предприятий, участвующих в образовательном процессе 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1523999" y="4107542"/>
            <a:ext cx="4644571" cy="2104572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Вносятся  </a:t>
            </a:r>
            <a:r>
              <a:rPr lang="ru-RU" sz="1600" dirty="0">
                <a:solidFill>
                  <a:schemeClr val="tx1"/>
                </a:solidFill>
              </a:rPr>
              <a:t>дополнения и изменения в Программы учебных дисциплин и профессиональных модулей по </a:t>
            </a:r>
            <a:r>
              <a:rPr lang="ru-RU" sz="1600" dirty="0" smtClean="0">
                <a:solidFill>
                  <a:schemeClr val="tx1"/>
                </a:solidFill>
              </a:rPr>
              <a:t>направлениям подготовки с учетом дуальной системы и использованием современных технологий отечественного и мирового опыта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064171" y="1654630"/>
            <a:ext cx="3062513" cy="272868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 smtClean="0">
                <a:solidFill>
                  <a:schemeClr val="tx1"/>
                </a:solidFill>
              </a:rPr>
              <a:t>едутся </a:t>
            </a:r>
            <a:r>
              <a:rPr lang="ru-RU" sz="1600" dirty="0">
                <a:solidFill>
                  <a:schemeClr val="tx1"/>
                </a:solidFill>
              </a:rPr>
              <a:t>исследования в сфере </a:t>
            </a:r>
            <a:r>
              <a:rPr lang="ru-RU" sz="1600" dirty="0" smtClean="0">
                <a:solidFill>
                  <a:schemeClr val="tx1"/>
                </a:solidFill>
              </a:rPr>
              <a:t>инноваций </a:t>
            </a:r>
            <a:r>
              <a:rPr lang="ru-RU" sz="1600" dirty="0">
                <a:solidFill>
                  <a:schemeClr val="tx1"/>
                </a:solidFill>
              </a:rPr>
              <a:t>в технологиях по ресурсосбережению в аграрном секторе Тюменской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области, России, за рубежом.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37314" y="1654629"/>
            <a:ext cx="3062513" cy="2728686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Ф</a:t>
            </a:r>
            <a:r>
              <a:rPr lang="ru-RU" sz="1600" dirty="0" smtClean="0">
                <a:solidFill>
                  <a:schemeClr val="tx1"/>
                </a:solidFill>
              </a:rPr>
              <a:t>ормируются  </a:t>
            </a:r>
            <a:r>
              <a:rPr lang="ru-RU" sz="1600" dirty="0">
                <a:solidFill>
                  <a:schemeClr val="tx1"/>
                </a:solidFill>
              </a:rPr>
              <a:t>направления дополнительных профессиональных компетенций по запросам базовых хозяйств; (готовы  к  распространению в  системе ЦНАО)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26626" y="4107542"/>
            <a:ext cx="4644571" cy="2104572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</a:rPr>
              <a:t>Формируются </a:t>
            </a: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учебные образовательные </a:t>
            </a:r>
            <a:r>
              <a:rPr lang="ru-RU" sz="1600" dirty="0">
                <a:solidFill>
                  <a:schemeClr val="tx1"/>
                </a:solidFill>
              </a:rPr>
              <a:t>программы по направлениям подготовки </a:t>
            </a:r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дуальной </a:t>
            </a:r>
            <a:r>
              <a:rPr lang="ru-RU" sz="1600" dirty="0" smtClean="0">
                <a:solidFill>
                  <a:schemeClr val="tx1"/>
                </a:solidFill>
              </a:rPr>
              <a:t>системе, презентованы на стратегической сессии №3( и  </a:t>
            </a:r>
            <a:r>
              <a:rPr lang="ru-RU" sz="1600" dirty="0">
                <a:solidFill>
                  <a:schemeClr val="tx1"/>
                </a:solidFill>
              </a:rPr>
              <a:t>рекомендуется к </a:t>
            </a:r>
            <a:r>
              <a:rPr lang="ru-RU" sz="1600" dirty="0" smtClean="0">
                <a:solidFill>
                  <a:schemeClr val="tx1"/>
                </a:solidFill>
              </a:rPr>
              <a:t>использованию)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117598" y="1291769"/>
            <a:ext cx="1262743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964055" y="1299027"/>
            <a:ext cx="1262743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537197" y="1291769"/>
            <a:ext cx="1262743" cy="362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497941" y="1516736"/>
            <a:ext cx="696686" cy="239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200568" y="1516736"/>
            <a:ext cx="696686" cy="239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4784" y="3165846"/>
            <a:ext cx="5568068" cy="253891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Определяется круг профильных предприятий для сотрудничества в подготовке специалистов АПК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62852" y="3165846"/>
            <a:ext cx="5851644" cy="241608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</a:rPr>
              <a:t>Создается контингент обучающихся по дуальной системе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30475" y="770990"/>
            <a:ext cx="696686" cy="239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40331" y="770990"/>
            <a:ext cx="696686" cy="2394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62233"/>
            <a:ext cx="10413452" cy="13863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Профессиональные образовательные организации, входящие в структуру   ЦНАО: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135" y="1805049"/>
            <a:ext cx="9969911" cy="46432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«Тобольский многопрофильный техникум» , отделение с. Вагай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«Тюменский техникум строительной индустрии и городского хозяйства» ,отделение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с.Ярково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сельскохозяйственный техникум» ,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с.Викулово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отделение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Б.Сорокино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«Агротехнологический колледж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г.Ялуторовск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«Агротехнологический колледж» , отделение п. Коммунар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Агротехнологический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отделение п. Нижняя Тавда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«Заводоуковский агропромышленный техникум»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ТО «Заводоуковский агропромышленный техникум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,отделение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с.Юрга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1293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5" y="450377"/>
            <a:ext cx="10058400" cy="6141492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онтингент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обучающихся по дуальной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системе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2015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16 учебный г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од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ГАПОУ </a:t>
            </a:r>
            <a:r>
              <a:rPr lang="ru-RU" sz="2000" dirty="0"/>
              <a:t>ТО «Тобольский многопрофильный техникум» отделение с. </a:t>
            </a:r>
            <a:r>
              <a:rPr lang="ru-RU" sz="2000" dirty="0" smtClean="0"/>
              <a:t>Вагай, 35.01.13 </a:t>
            </a:r>
            <a:r>
              <a:rPr lang="ru-RU" sz="2000" dirty="0"/>
              <a:t>«Тракторист – машинист сельскохозяйственного </a:t>
            </a:r>
            <a:r>
              <a:rPr lang="ru-RU" sz="2000" dirty="0" smtClean="0"/>
              <a:t>производства»,  срок </a:t>
            </a:r>
            <a:r>
              <a:rPr lang="ru-RU" sz="2000" dirty="0"/>
              <a:t>обучения 2 года 10 </a:t>
            </a:r>
            <a:r>
              <a:rPr lang="ru-RU" sz="2000" dirty="0" err="1" smtClean="0"/>
              <a:t>месяцев,группа</a:t>
            </a:r>
            <a:r>
              <a:rPr lang="ru-RU" sz="2000" dirty="0" smtClean="0"/>
              <a:t> </a:t>
            </a:r>
            <a:r>
              <a:rPr lang="ru-RU" sz="2000" dirty="0" smtClean="0"/>
              <a:t>-</a:t>
            </a:r>
            <a:r>
              <a:rPr lang="ru-RU" sz="2000" b="1" dirty="0" smtClean="0"/>
              <a:t>15 обучающихся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ГАПОУ ТО «Тюменский техникум строительной индустрии и городского хозяйства» </a:t>
            </a:r>
          </a:p>
          <a:p>
            <a:pPr marL="0" indent="0">
              <a:buNone/>
            </a:pPr>
            <a:r>
              <a:rPr lang="ru-RU" sz="2000" dirty="0"/>
              <a:t>отделение с. </a:t>
            </a:r>
            <a:r>
              <a:rPr lang="ru-RU" sz="2000" dirty="0" smtClean="0"/>
              <a:t>Ярково 35.01.13 </a:t>
            </a:r>
            <a:r>
              <a:rPr lang="ru-RU" sz="2000" dirty="0"/>
              <a:t>«Тракторист-машинист сельскохозяйственного производства» </a:t>
            </a:r>
            <a:r>
              <a:rPr lang="ru-RU" sz="2000" dirty="0" smtClean="0"/>
              <a:t> срок </a:t>
            </a:r>
            <a:r>
              <a:rPr lang="ru-RU" sz="2000" dirty="0"/>
              <a:t>обучения 10 месяцев  по индивидуальному учебному </a:t>
            </a:r>
            <a:r>
              <a:rPr lang="ru-RU" sz="2000" dirty="0" smtClean="0"/>
              <a:t>плану</a:t>
            </a:r>
          </a:p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dirty="0" smtClean="0"/>
              <a:t>-</a:t>
            </a:r>
            <a:r>
              <a:rPr lang="ru-RU" sz="2000" b="1" dirty="0" smtClean="0"/>
              <a:t>5</a:t>
            </a:r>
            <a:r>
              <a:rPr lang="ru-RU" sz="2000" dirty="0" smtClean="0"/>
              <a:t> </a:t>
            </a:r>
            <a:r>
              <a:rPr lang="ru-RU" sz="2000" b="1" dirty="0" smtClean="0"/>
              <a:t>обучающихся;</a:t>
            </a:r>
          </a:p>
          <a:p>
            <a:r>
              <a:rPr lang="ru-RU" sz="2000" dirty="0"/>
              <a:t>ГАПОУ ТО «</a:t>
            </a:r>
            <a:r>
              <a:rPr lang="ru-RU" sz="2000" dirty="0" err="1"/>
              <a:t>Ишимский</a:t>
            </a:r>
            <a:r>
              <a:rPr lang="ru-RU" sz="2000" dirty="0"/>
              <a:t> сельскохозяйственный техникум» отделение с. </a:t>
            </a:r>
            <a:r>
              <a:rPr lang="ru-RU" sz="2000" dirty="0" smtClean="0"/>
              <a:t>Викулово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35.01.14 «Мастер по техническому обслуживанию и ремонту машинно-тракторного </a:t>
            </a:r>
            <a:r>
              <a:rPr lang="ru-RU" sz="2000" dirty="0" smtClean="0"/>
              <a:t>парка»   по </a:t>
            </a:r>
            <a:r>
              <a:rPr lang="ru-RU" sz="2000" dirty="0"/>
              <a:t>индивидуальному учебному плану </a:t>
            </a:r>
            <a:r>
              <a:rPr lang="ru-RU" sz="2000" dirty="0" smtClean="0"/>
              <a:t>-</a:t>
            </a:r>
            <a:r>
              <a:rPr lang="ru-RU" sz="2000" b="1" dirty="0" smtClean="0"/>
              <a:t>2 обучающихся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ГАПОУ ТО «</a:t>
            </a:r>
            <a:r>
              <a:rPr lang="ru-RU" sz="2000" dirty="0" err="1"/>
              <a:t>Ишимский</a:t>
            </a:r>
            <a:r>
              <a:rPr lang="ru-RU" sz="2000" dirty="0"/>
              <a:t> сельскохозяйственный техникум» отделение с. </a:t>
            </a:r>
            <a:r>
              <a:rPr lang="ru-RU" sz="2000" dirty="0" err="1"/>
              <a:t>Б.Сорокино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35.01.13 «Тракторист-машинист сельскохозяйственного </a:t>
            </a:r>
            <a:r>
              <a:rPr lang="ru-RU" sz="2000" dirty="0" smtClean="0"/>
              <a:t>производства»</a:t>
            </a:r>
          </a:p>
          <a:p>
            <a:pPr marL="0" indent="0">
              <a:buNone/>
            </a:pPr>
            <a:r>
              <a:rPr lang="ru-RU" sz="2000" dirty="0" smtClean="0"/>
              <a:t>Срок обучения 10 мес. по индивидуальному учебному плану -</a:t>
            </a:r>
            <a:r>
              <a:rPr lang="ru-RU" sz="2000" b="1" dirty="0" smtClean="0"/>
              <a:t>1обучающийся;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58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764275"/>
            <a:ext cx="10058400" cy="5650172"/>
          </a:xfrm>
        </p:spPr>
        <p:txBody>
          <a:bodyPr>
            <a:normAutofit fontScale="85000" lnSpcReduction="10000"/>
          </a:bodyPr>
          <a:lstStyle/>
          <a:p>
            <a:r>
              <a:rPr lang="ru-RU" sz="2100" dirty="0" smtClean="0"/>
              <a:t>ГАПОУ </a:t>
            </a:r>
            <a:r>
              <a:rPr lang="ru-RU" sz="2100" dirty="0"/>
              <a:t>ТО «Агротехнологический колледж» отделение п. Коммунар </a:t>
            </a:r>
            <a:r>
              <a:rPr lang="ru-RU" sz="2100" dirty="0" smtClean="0"/>
              <a:t>35.01.13 </a:t>
            </a:r>
            <a:r>
              <a:rPr lang="ru-RU" sz="2100" dirty="0"/>
              <a:t>Тракторист-машинист сельскохозяйственного производства  </a:t>
            </a:r>
            <a:r>
              <a:rPr lang="ru-RU" sz="2100" dirty="0" smtClean="0"/>
              <a:t>срок </a:t>
            </a:r>
            <a:r>
              <a:rPr lang="ru-RU" sz="2100" dirty="0"/>
              <a:t>обучения 2 года 10 </a:t>
            </a:r>
            <a:r>
              <a:rPr lang="ru-RU" sz="2100" dirty="0" smtClean="0"/>
              <a:t>месяцев, </a:t>
            </a:r>
            <a:endParaRPr lang="ru-RU" sz="2100" dirty="0" smtClean="0"/>
          </a:p>
          <a:p>
            <a:r>
              <a:rPr lang="ru-RU" sz="2100" dirty="0" smtClean="0"/>
              <a:t> </a:t>
            </a:r>
            <a:r>
              <a:rPr lang="ru-RU" sz="2100" dirty="0"/>
              <a:t>группа  </a:t>
            </a:r>
            <a:r>
              <a:rPr lang="ru-RU" sz="2100" dirty="0" smtClean="0"/>
              <a:t>-</a:t>
            </a:r>
            <a:r>
              <a:rPr lang="ru-RU" sz="2100" b="1" dirty="0" smtClean="0"/>
              <a:t>17 обучающихся</a:t>
            </a:r>
            <a:r>
              <a:rPr lang="ru-RU" sz="2100" dirty="0" smtClean="0"/>
              <a:t>;</a:t>
            </a:r>
            <a:r>
              <a:rPr lang="ru-RU" sz="2100" b="1" dirty="0" smtClean="0"/>
              <a:t> </a:t>
            </a:r>
            <a:endParaRPr lang="ru-RU" sz="2100" b="1" dirty="0" smtClean="0"/>
          </a:p>
          <a:p>
            <a:r>
              <a:rPr lang="ru-RU" sz="2100" dirty="0" smtClean="0"/>
              <a:t>Отделение </a:t>
            </a:r>
            <a:r>
              <a:rPr lang="ru-RU" sz="2100" dirty="0"/>
              <a:t>п. Н. </a:t>
            </a:r>
            <a:r>
              <a:rPr lang="ru-RU" sz="2100" dirty="0" smtClean="0"/>
              <a:t>Тавда,35.01.13  </a:t>
            </a:r>
            <a:r>
              <a:rPr lang="ru-RU" sz="2100" dirty="0"/>
              <a:t>«Тракторист - машинист сельскохозяйственного производства» </a:t>
            </a:r>
          </a:p>
          <a:p>
            <a:r>
              <a:rPr lang="ru-RU" sz="2100" dirty="0"/>
              <a:t>срок обучения 2 года 10 </a:t>
            </a:r>
            <a:r>
              <a:rPr lang="ru-RU" sz="2100" dirty="0" smtClean="0"/>
              <a:t>месяцев, группа -</a:t>
            </a:r>
            <a:r>
              <a:rPr lang="ru-RU" sz="2100" b="1" dirty="0" smtClean="0"/>
              <a:t>14 обучающихся</a:t>
            </a:r>
            <a:r>
              <a:rPr lang="ru-RU" sz="2100" dirty="0" smtClean="0"/>
              <a:t>;</a:t>
            </a:r>
          </a:p>
          <a:p>
            <a:endParaRPr lang="ru-RU" sz="2100" dirty="0" smtClean="0"/>
          </a:p>
          <a:p>
            <a:r>
              <a:rPr lang="ru-RU" sz="2100" dirty="0"/>
              <a:t>35.02.07 «Механизация сельского </a:t>
            </a:r>
            <a:r>
              <a:rPr lang="ru-RU" sz="2100" dirty="0" smtClean="0"/>
              <a:t>хозяйства» срок </a:t>
            </a:r>
            <a:r>
              <a:rPr lang="ru-RU" sz="2100" dirty="0"/>
              <a:t>обучения 3 года 10 </a:t>
            </a:r>
            <a:r>
              <a:rPr lang="ru-RU" sz="2100" dirty="0" smtClean="0"/>
              <a:t>месяцев по индивидуальному </a:t>
            </a:r>
            <a:r>
              <a:rPr lang="ru-RU" sz="2100" dirty="0"/>
              <a:t>у</a:t>
            </a:r>
            <a:r>
              <a:rPr lang="ru-RU" sz="2100" dirty="0" smtClean="0"/>
              <a:t>чебному плану </a:t>
            </a:r>
            <a:r>
              <a:rPr lang="ru-RU" sz="2100" dirty="0" smtClean="0"/>
              <a:t>-</a:t>
            </a:r>
            <a:r>
              <a:rPr lang="ru-RU" sz="2100" b="1" dirty="0" smtClean="0"/>
              <a:t>9 </a:t>
            </a:r>
            <a:r>
              <a:rPr lang="ru-RU" sz="2100" b="1" dirty="0" smtClean="0"/>
              <a:t>обучающихся</a:t>
            </a:r>
            <a:r>
              <a:rPr lang="ru-RU" sz="2100" dirty="0" smtClean="0"/>
              <a:t>;</a:t>
            </a:r>
          </a:p>
          <a:p>
            <a:r>
              <a:rPr lang="ru-RU" sz="2100" dirty="0" smtClean="0"/>
              <a:t>Специальность </a:t>
            </a:r>
            <a:r>
              <a:rPr lang="ru-RU" sz="2100" dirty="0"/>
              <a:t>08.02.01 «Строительство и эксплуатация зданий и сооружений» </a:t>
            </a:r>
            <a:r>
              <a:rPr lang="ru-RU" sz="2100" dirty="0" smtClean="0"/>
              <a:t>-</a:t>
            </a:r>
            <a:r>
              <a:rPr lang="ru-RU" sz="2100" b="1" dirty="0" smtClean="0"/>
              <a:t>3 обучающихся</a:t>
            </a:r>
            <a:r>
              <a:rPr lang="ru-RU" sz="2100" dirty="0" smtClean="0"/>
              <a:t>;</a:t>
            </a:r>
          </a:p>
          <a:p>
            <a:endParaRPr lang="ru-RU" sz="2100" b="1" dirty="0"/>
          </a:p>
          <a:p>
            <a:r>
              <a:rPr lang="ru-RU" sz="2100" dirty="0" smtClean="0"/>
              <a:t>Специальность </a:t>
            </a:r>
            <a:r>
              <a:rPr lang="ru-RU" sz="2100" dirty="0"/>
              <a:t>35.02.08 «Электрификация и автоматизация сельского хозяйства</a:t>
            </a:r>
            <a:r>
              <a:rPr lang="ru-RU" sz="2100" dirty="0"/>
              <a:t>» </a:t>
            </a:r>
            <a:r>
              <a:rPr lang="ru-RU" sz="2100" dirty="0" smtClean="0"/>
              <a:t>по индивидуальному </a:t>
            </a:r>
            <a:r>
              <a:rPr lang="ru-RU" sz="2100" dirty="0"/>
              <a:t>учебному плану </a:t>
            </a:r>
            <a:r>
              <a:rPr lang="ru-RU" sz="2100" dirty="0" smtClean="0"/>
              <a:t>-</a:t>
            </a:r>
            <a:r>
              <a:rPr lang="ru-RU" sz="2100" b="1" dirty="0" smtClean="0"/>
              <a:t>24 обучающихся</a:t>
            </a:r>
            <a:r>
              <a:rPr lang="ru-RU" sz="2100" dirty="0" smtClean="0"/>
              <a:t>;</a:t>
            </a:r>
          </a:p>
          <a:p>
            <a:endParaRPr lang="ru-RU" sz="2100" dirty="0" smtClean="0"/>
          </a:p>
          <a:p>
            <a:r>
              <a:rPr lang="ru-RU" sz="2100" dirty="0"/>
              <a:t>ГАПОУ ТО «</a:t>
            </a:r>
            <a:r>
              <a:rPr lang="ru-RU" sz="2100" dirty="0" err="1"/>
              <a:t>Заводоуковский</a:t>
            </a:r>
            <a:r>
              <a:rPr lang="ru-RU" sz="2100" dirty="0"/>
              <a:t> агропромышленный техникум» </a:t>
            </a:r>
            <a:r>
              <a:rPr lang="ru-RU" sz="2100" dirty="0" smtClean="0"/>
              <a:t>35.01.15 </a:t>
            </a:r>
            <a:r>
              <a:rPr lang="ru-RU" sz="2100" dirty="0"/>
              <a:t>Электромонтер по ремонту и обслуживанию электрооборудования в сельскохозяйственном </a:t>
            </a:r>
            <a:r>
              <a:rPr lang="ru-RU" sz="2100" dirty="0" smtClean="0"/>
              <a:t>производств, срок </a:t>
            </a:r>
            <a:r>
              <a:rPr lang="ru-RU" sz="2100" dirty="0"/>
              <a:t>обучения 2 года 10 </a:t>
            </a:r>
            <a:r>
              <a:rPr lang="ru-RU" sz="2100" dirty="0" smtClean="0"/>
              <a:t>месяцев,  </a:t>
            </a:r>
            <a:r>
              <a:rPr lang="ru-RU" sz="2100" dirty="0"/>
              <a:t>группа </a:t>
            </a:r>
            <a:r>
              <a:rPr lang="ru-RU" sz="2100" b="1" dirty="0" smtClean="0"/>
              <a:t>– 25 </a:t>
            </a:r>
            <a:r>
              <a:rPr lang="ru-RU" sz="2100" b="1" dirty="0" smtClean="0"/>
              <a:t>обучающихся</a:t>
            </a:r>
          </a:p>
          <a:p>
            <a:r>
              <a:rPr lang="ru-RU" sz="2100" dirty="0" smtClean="0"/>
              <a:t>;</a:t>
            </a:r>
            <a:endParaRPr lang="ru-RU" sz="2100" dirty="0" smtClean="0"/>
          </a:p>
          <a:p>
            <a:r>
              <a:rPr lang="ru-RU" sz="2100" dirty="0" smtClean="0"/>
              <a:t>Отделение </a:t>
            </a:r>
            <a:r>
              <a:rPr lang="ru-RU" sz="2100" dirty="0"/>
              <a:t>с. </a:t>
            </a:r>
            <a:r>
              <a:rPr lang="ru-RU" sz="2100" dirty="0" smtClean="0"/>
              <a:t>Юрга, 35.01.13 </a:t>
            </a:r>
            <a:r>
              <a:rPr lang="ru-RU" sz="2100" dirty="0"/>
              <a:t>Тракторист-машинист сельскохозяйственного </a:t>
            </a:r>
            <a:r>
              <a:rPr lang="ru-RU" sz="2100" dirty="0" smtClean="0"/>
              <a:t>производства, срок </a:t>
            </a:r>
            <a:r>
              <a:rPr lang="ru-RU" sz="2100" dirty="0"/>
              <a:t>обучения 2 года 10 </a:t>
            </a:r>
            <a:r>
              <a:rPr lang="ru-RU" sz="2100" dirty="0" smtClean="0"/>
              <a:t>месяцев-</a:t>
            </a:r>
            <a:r>
              <a:rPr lang="ru-RU" sz="2100" b="1" dirty="0" smtClean="0"/>
              <a:t>3 обучающихся</a:t>
            </a:r>
            <a:r>
              <a:rPr lang="ru-RU" sz="2100" dirty="0" smtClean="0"/>
              <a:t>;      </a:t>
            </a:r>
            <a:r>
              <a:rPr lang="ru-RU" sz="2100" dirty="0" smtClean="0"/>
              <a:t>общее количество- </a:t>
            </a:r>
            <a:r>
              <a:rPr lang="ru-RU" sz="2100" b="1" dirty="0" smtClean="0"/>
              <a:t>105 человек</a:t>
            </a:r>
            <a:r>
              <a:rPr lang="ru-RU" sz="2100" dirty="0" smtClean="0"/>
              <a:t>.</a:t>
            </a:r>
            <a:endParaRPr lang="ru-RU" sz="2100" dirty="0"/>
          </a:p>
          <a:p>
            <a:endParaRPr lang="ru-RU" sz="1800" dirty="0"/>
          </a:p>
          <a:p>
            <a:endParaRPr lang="ru-RU" sz="1800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24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46365"/>
            <a:ext cx="10413452" cy="115797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Профильные базовые  предприятия,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предоставившие производственные площадки: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17994" y="1914410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Эвика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-Агро»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Исетский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7994" y="2381014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«Нива -Агро»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Упоровский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7994" y="2870864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«ПК Молоко» Ханты- Мансийский район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7994" y="3324107"/>
            <a:ext cx="8906495" cy="4367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Фатхулин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Казанский район, Тавдинский район 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Свердл.обл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7993" y="3808029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«ПК Молоко»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Нижнетавдинский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7994" y="4231196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«ПК Молоко» г. Тюмень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17991" y="4704551"/>
            <a:ext cx="8906495" cy="738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Бобров с. Велижаны,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Ярковский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пос.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-Тавда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г.Тавда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Свердл.обл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Тавдинский район(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Свердл.обл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7994" y="5552714"/>
            <a:ext cx="8906495" cy="3701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90000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Заводоуковский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6776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1080</TotalTime>
  <Words>1271</Words>
  <Application>Microsoft Office PowerPoint</Application>
  <PresentationFormat>Произвольный</PresentationFormat>
  <Paragraphs>159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NewsPrint</vt:lpstr>
      <vt:lpstr>Worksheet</vt:lpstr>
      <vt:lpstr>Центр непрерывного аграрного образования ГАПОУ ТО    «Агротехнологический колледж»    Внедрение дуальной модели  обучения в рамках Центра Непрерывного Аграрного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Профессиональные образовательные организации, входящие в структуру   ЦНАО:</vt:lpstr>
      <vt:lpstr>Презентация PowerPoint</vt:lpstr>
      <vt:lpstr>Презентация PowerPoint</vt:lpstr>
      <vt:lpstr>Профильные базовые  предприятия, предоставившие производственные площадки:</vt:lpstr>
      <vt:lpstr>:</vt:lpstr>
      <vt:lpstr>Презентация PowerPoint</vt:lpstr>
      <vt:lpstr>Презентация PowerPoint</vt:lpstr>
      <vt:lpstr>Презентация PowerPoint</vt:lpstr>
      <vt:lpstr>35.02.08 «Электрификация и автоматизация сельского хозяйства, срок обучения -2 года,10 месяцев</vt:lpstr>
      <vt:lpstr>35.01.13  «Тракторист - машинист сельскохозяйственного производства»  срок обучения 2 года 10 месяцев,</vt:lpstr>
      <vt:lpstr>    -Распределение вариативной части программы осуществляется  в соответствии с потребностями и запросами работодателей; - Фонд учебного времени распределен в соотношении: 30%  образовательного процесса осуществляется в профессиональной  образовательной организации, 70%  - на базовом предприятии; -Промежуточная и итоговая аттестации предусматривают участие ведущих специалистов предприятий в составе аттестационных комиссий и использование производственных площадок БП; -Предусмотрен индивидуальный учебный план и индивидуальный учебный график по согласованию с хозяйством.   </vt:lpstr>
      <vt:lpstr> Дополнительные требования к профессиональным компетенциям по запросам работодателей</vt:lpstr>
      <vt:lpstr>Презентация PowerPoint</vt:lpstr>
      <vt:lpstr>Презентация PowerPoint</vt:lpstr>
      <vt:lpstr>Обобщенные профессиональные компетенции по запросам  работодателей:</vt:lpstr>
      <vt:lpstr>Производственные площадки:  ООО «Ялуторовскагропромэнерго»,    АО «Тюменьэнерго»  </vt:lpstr>
      <vt:lpstr>         ООО  «Дружба-Нива»</vt:lpstr>
      <vt:lpstr>Специалисты –наставники </vt:lpstr>
      <vt:lpstr>Инновационные      технологии</vt:lpstr>
      <vt:lpstr>Передовые хозяйства</vt:lpstr>
      <vt:lpstr>Изучение дуальной системы  на уровне  руководителей    хозяйств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лаборатории профессиональных компетенций</dc:title>
  <dc:creator>User</dc:creator>
  <cp:lastModifiedBy>User</cp:lastModifiedBy>
  <cp:revision>105</cp:revision>
  <cp:lastPrinted>2015-11-27T15:29:17Z</cp:lastPrinted>
  <dcterms:created xsi:type="dcterms:W3CDTF">2015-11-10T04:47:01Z</dcterms:created>
  <dcterms:modified xsi:type="dcterms:W3CDTF">2015-12-15T14:34:48Z</dcterms:modified>
</cp:coreProperties>
</file>